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58" r:id="rId4"/>
    <p:sldId id="259" r:id="rId5"/>
    <p:sldId id="260" r:id="rId6"/>
    <p:sldId id="266" r:id="rId7"/>
    <p:sldId id="267" r:id="rId8"/>
    <p:sldId id="268" r:id="rId9"/>
    <p:sldId id="262" r:id="rId10"/>
    <p:sldId id="265" r:id="rId11"/>
    <p:sldId id="264" r:id="rId12"/>
    <p:sldId id="270" r:id="rId13"/>
    <p:sldId id="273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79762" autoAdjust="0"/>
  </p:normalViewPr>
  <p:slideViewPr>
    <p:cSldViewPr snapToGrid="0" snapToObjects="1">
      <p:cViewPr varScale="1">
        <p:scale>
          <a:sx n="119" d="100"/>
          <a:sy n="119" d="100"/>
        </p:scale>
        <p:origin x="-18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8C348D-7043-FB4A-A2B8-B22D8BD1796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A7830D-9E6D-A443-AD03-188A4B1CF9F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r>
            <a:rPr lang="fr-FR" sz="1600" dirty="0" smtClean="0">
              <a:solidFill>
                <a:schemeClr val="tx1"/>
              </a:solidFill>
            </a:rPr>
            <a:t>Loi ne </a:t>
          </a:r>
          <a:r>
            <a:rPr lang="fr-FR" sz="1600" dirty="0" smtClean="0">
              <a:solidFill>
                <a:schemeClr val="tx1"/>
              </a:solidFill>
            </a:rPr>
            <a:t>dépendant </a:t>
          </a:r>
          <a:r>
            <a:rPr lang="fr-FR" sz="1600" dirty="0" smtClean="0">
              <a:solidFill>
                <a:schemeClr val="tx1"/>
              </a:solidFill>
            </a:rPr>
            <a:t>que de </a:t>
          </a:r>
          <a:r>
            <a:rPr lang="fr-FR" sz="1600" dirty="0" smtClean="0">
              <a:solidFill>
                <a:schemeClr val="tx1"/>
              </a:solidFill>
            </a:rPr>
            <a:t>I1</a:t>
          </a:r>
          <a:endParaRPr lang="fr-FR" sz="1600" dirty="0">
            <a:solidFill>
              <a:schemeClr val="tx1"/>
            </a:solidFill>
          </a:endParaRPr>
        </a:p>
      </dgm:t>
    </dgm:pt>
    <dgm:pt modelId="{80346330-FB26-5A44-B202-F04F1EFD1B20}" type="parTrans" cxnId="{292C6AFE-D209-D046-B56C-3953D9F4F61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8148D266-6A1B-AD40-85A2-2FBAB2B62757}" type="sibTrans" cxnId="{292C6AFE-D209-D046-B56C-3953D9F4F61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980E170-5FD9-E145-864B-12E97C89433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pPr algn="ctr"/>
          <a:r>
            <a:rPr lang="fr-FR" sz="1600" dirty="0" smtClean="0">
              <a:solidFill>
                <a:schemeClr val="tx1"/>
              </a:solidFill>
            </a:rPr>
            <a:t>Loi </a:t>
          </a:r>
          <a:r>
            <a:rPr lang="fr-FR" sz="1600" dirty="0" smtClean="0">
              <a:solidFill>
                <a:schemeClr val="tx1"/>
              </a:solidFill>
            </a:rPr>
            <a:t>dépendant de I1 et de </a:t>
          </a:r>
          <a:r>
            <a:rPr lang="fr-FR" sz="1600" dirty="0" smtClean="0">
              <a:solidFill>
                <a:schemeClr val="tx1"/>
              </a:solidFill>
            </a:rPr>
            <a:t>I2</a:t>
          </a:r>
        </a:p>
        <a:p>
          <a:pPr algn="l"/>
          <a:endParaRPr lang="fr-FR" sz="1600" dirty="0" smtClean="0">
            <a:solidFill>
              <a:schemeClr val="tx1"/>
            </a:solidFill>
          </a:endParaRPr>
        </a:p>
        <a:p>
          <a:pPr algn="l"/>
          <a:r>
            <a:rPr lang="fr-FR" sz="1600" dirty="0" smtClean="0">
              <a:solidFill>
                <a:schemeClr val="tx1"/>
              </a:solidFill>
            </a:rPr>
            <a:t>m</a:t>
          </a:r>
          <a:r>
            <a:rPr lang="fr-FR" sz="1600" dirty="0" smtClean="0">
              <a:solidFill>
                <a:schemeClr val="tx1"/>
              </a:solidFill>
            </a:rPr>
            <a:t>ême dépendance en I1</a:t>
          </a:r>
        </a:p>
        <a:p>
          <a:pPr algn="l"/>
          <a:r>
            <a:rPr lang="fr-FR" sz="1600" dirty="0" smtClean="0">
              <a:solidFill>
                <a:schemeClr val="tx1"/>
              </a:solidFill>
            </a:rPr>
            <a:t>Et :</a:t>
          </a:r>
          <a:endParaRPr lang="fr-FR" sz="1600" dirty="0" smtClean="0">
            <a:solidFill>
              <a:schemeClr val="tx1"/>
            </a:solidFill>
          </a:endParaRPr>
        </a:p>
      </dgm:t>
    </dgm:pt>
    <dgm:pt modelId="{47C029EC-27B0-1D4A-BCF9-417A818E3CCC}" type="par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14E918D-92BD-FC44-BB9F-7A329899EFA7}" type="sib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F741E1-AC6E-C14D-9A57-9963219D5858}" type="pres">
      <dgm:prSet presAssocID="{378C348D-7043-FB4A-A2B8-B22D8BD179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0B4762-3C80-1F49-82C4-9DFA9922B39C}" type="pres">
      <dgm:prSet presAssocID="{71A7830D-9E6D-A443-AD03-188A4B1CF9FB}" presName="composite" presStyleCnt="0"/>
      <dgm:spPr/>
    </dgm:pt>
    <dgm:pt modelId="{61E2F894-826C-5C4E-BF4B-6E938050086C}" type="pres">
      <dgm:prSet presAssocID="{71A7830D-9E6D-A443-AD03-188A4B1CF9FB}" presName="imagSh" presStyleLbl="bgImgPlace1" presStyleIdx="0" presStyleCnt="2" custScaleX="198890" custScaleY="154736" custLinFactNeighborX="855" custLinFactNeighborY="42536"/>
      <dgm:spPr>
        <a:blipFill rotWithShape="1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9C66B775-64CF-E44F-ABA7-151F8746E37C}" type="pres">
      <dgm:prSet presAssocID="{71A7830D-9E6D-A443-AD03-188A4B1CF9FB}" presName="txNode" presStyleLbl="node1" presStyleIdx="0" presStyleCnt="2" custScaleX="196677" custScaleY="60172" custLinFactY="-56827" custLinFactNeighborX="-17549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61C272-92D5-0D4B-BE02-2745B314B29E}" type="pres">
      <dgm:prSet presAssocID="{8148D266-6A1B-AD40-85A2-2FBAB2B62757}" presName="sibTrans" presStyleLbl="sibTrans2D1" presStyleIdx="0" presStyleCnt="1" custScaleX="177634" custLinFactNeighborY="-6360"/>
      <dgm:spPr/>
      <dgm:t>
        <a:bodyPr/>
        <a:lstStyle/>
        <a:p>
          <a:endParaRPr lang="fr-FR"/>
        </a:p>
      </dgm:t>
    </dgm:pt>
    <dgm:pt modelId="{C84F4A1A-CB63-9C46-B0E8-1FAF3043BB06}" type="pres">
      <dgm:prSet presAssocID="{8148D266-6A1B-AD40-85A2-2FBAB2B62757}" presName="connTx" presStyleLbl="sibTrans2D1" presStyleIdx="0" presStyleCnt="1"/>
      <dgm:spPr/>
      <dgm:t>
        <a:bodyPr/>
        <a:lstStyle/>
        <a:p>
          <a:endParaRPr lang="fr-FR"/>
        </a:p>
      </dgm:t>
    </dgm:pt>
    <dgm:pt modelId="{4B2D3607-503A-744F-BED8-FD9B9307115F}" type="pres">
      <dgm:prSet presAssocID="{7980E170-5FD9-E145-864B-12E97C89433B}" presName="composite" presStyleCnt="0"/>
      <dgm:spPr/>
    </dgm:pt>
    <dgm:pt modelId="{E4B0A67D-DD68-9E4F-A5AD-98000330F461}" type="pres">
      <dgm:prSet presAssocID="{7980E170-5FD9-E145-864B-12E97C89433B}" presName="imagSh" presStyleLbl="bgImgPlace1" presStyleIdx="1" presStyleCnt="2" custScaleX="213335" custScaleY="149185" custLinFactNeighborX="13320" custLinFactNeighborY="51865"/>
      <dgm:spPr>
        <a:blipFill rotWithShape="1">
          <a:blip xmlns:r="http://schemas.openxmlformats.org/officeDocument/2006/relationships" r:embed="rId2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8FC2CC3E-7119-7E43-A5A9-3992974E329B}" type="pres">
      <dgm:prSet presAssocID="{7980E170-5FD9-E145-864B-12E97C89433B}" presName="txNode" presStyleLbl="node1" presStyleIdx="1" presStyleCnt="2" custFlipVert="0" custScaleX="207091" custScaleY="73164" custLinFactY="-62048" custLinFactNeighborX="163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5DD28C-3FC1-5048-8858-08FBADE0B209}" srcId="{378C348D-7043-FB4A-A2B8-B22D8BD17964}" destId="{7980E170-5FD9-E145-864B-12E97C89433B}" srcOrd="1" destOrd="0" parTransId="{47C029EC-27B0-1D4A-BCF9-417A818E3CCC}" sibTransId="{314E918D-92BD-FC44-BB9F-7A329899EFA7}"/>
    <dgm:cxn modelId="{173716BA-9FF8-F341-A191-9817B2B22B83}" type="presOf" srcId="{8148D266-6A1B-AD40-85A2-2FBAB2B62757}" destId="{C84F4A1A-CB63-9C46-B0E8-1FAF3043BB06}" srcOrd="1" destOrd="0" presId="urn:microsoft.com/office/officeart/2005/8/layout/hProcess10"/>
    <dgm:cxn modelId="{51612633-554E-064C-B01B-123747570793}" type="presOf" srcId="{7980E170-5FD9-E145-864B-12E97C89433B}" destId="{8FC2CC3E-7119-7E43-A5A9-3992974E329B}" srcOrd="0" destOrd="0" presId="urn:microsoft.com/office/officeart/2005/8/layout/hProcess10"/>
    <dgm:cxn modelId="{292C6AFE-D209-D046-B56C-3953D9F4F619}" srcId="{378C348D-7043-FB4A-A2B8-B22D8BD17964}" destId="{71A7830D-9E6D-A443-AD03-188A4B1CF9FB}" srcOrd="0" destOrd="0" parTransId="{80346330-FB26-5A44-B202-F04F1EFD1B20}" sibTransId="{8148D266-6A1B-AD40-85A2-2FBAB2B62757}"/>
    <dgm:cxn modelId="{F8DC8DA4-F4D4-6D4A-9DD9-B2134D15A07A}" type="presOf" srcId="{378C348D-7043-FB4A-A2B8-B22D8BD17964}" destId="{E8F741E1-AC6E-C14D-9A57-9963219D5858}" srcOrd="0" destOrd="0" presId="urn:microsoft.com/office/officeart/2005/8/layout/hProcess10"/>
    <dgm:cxn modelId="{330A5080-A062-5645-9C8F-5F2102CA3BE8}" type="presOf" srcId="{8148D266-6A1B-AD40-85A2-2FBAB2B62757}" destId="{9161C272-92D5-0D4B-BE02-2745B314B29E}" srcOrd="0" destOrd="0" presId="urn:microsoft.com/office/officeart/2005/8/layout/hProcess10"/>
    <dgm:cxn modelId="{876AADDA-7703-1B42-8ABF-99C6DA08EECB}" type="presOf" srcId="{71A7830D-9E6D-A443-AD03-188A4B1CF9FB}" destId="{9C66B775-64CF-E44F-ABA7-151F8746E37C}" srcOrd="0" destOrd="0" presId="urn:microsoft.com/office/officeart/2005/8/layout/hProcess10"/>
    <dgm:cxn modelId="{5486B94D-C27E-F94D-A621-D613885466DA}" type="presParOf" srcId="{E8F741E1-AC6E-C14D-9A57-9963219D5858}" destId="{C80B4762-3C80-1F49-82C4-9DFA9922B39C}" srcOrd="0" destOrd="0" presId="urn:microsoft.com/office/officeart/2005/8/layout/hProcess10"/>
    <dgm:cxn modelId="{0774A89C-AB6E-AB49-B2E4-48451AC9D539}" type="presParOf" srcId="{C80B4762-3C80-1F49-82C4-9DFA9922B39C}" destId="{61E2F894-826C-5C4E-BF4B-6E938050086C}" srcOrd="0" destOrd="0" presId="urn:microsoft.com/office/officeart/2005/8/layout/hProcess10"/>
    <dgm:cxn modelId="{534F4EF1-4D44-7741-B2BB-AEB0ADBB0D4E}" type="presParOf" srcId="{C80B4762-3C80-1F49-82C4-9DFA9922B39C}" destId="{9C66B775-64CF-E44F-ABA7-151F8746E37C}" srcOrd="1" destOrd="0" presId="urn:microsoft.com/office/officeart/2005/8/layout/hProcess10"/>
    <dgm:cxn modelId="{E74F71A9-B268-D846-996F-96A770222DC2}" type="presParOf" srcId="{E8F741E1-AC6E-C14D-9A57-9963219D5858}" destId="{9161C272-92D5-0D4B-BE02-2745B314B29E}" srcOrd="1" destOrd="0" presId="urn:microsoft.com/office/officeart/2005/8/layout/hProcess10"/>
    <dgm:cxn modelId="{96C177FD-E09B-BA43-975F-9A16DFC272AB}" type="presParOf" srcId="{9161C272-92D5-0D4B-BE02-2745B314B29E}" destId="{C84F4A1A-CB63-9C46-B0E8-1FAF3043BB06}" srcOrd="0" destOrd="0" presId="urn:microsoft.com/office/officeart/2005/8/layout/hProcess10"/>
    <dgm:cxn modelId="{906FC9D3-CA9E-1F4E-B7D6-4A365E105E59}" type="presParOf" srcId="{E8F741E1-AC6E-C14D-9A57-9963219D5858}" destId="{4B2D3607-503A-744F-BED8-FD9B9307115F}" srcOrd="2" destOrd="0" presId="urn:microsoft.com/office/officeart/2005/8/layout/hProcess10"/>
    <dgm:cxn modelId="{90648361-C557-914E-BF73-88CD52BC2BC3}" type="presParOf" srcId="{4B2D3607-503A-744F-BED8-FD9B9307115F}" destId="{E4B0A67D-DD68-9E4F-A5AD-98000330F461}" srcOrd="0" destOrd="0" presId="urn:microsoft.com/office/officeart/2005/8/layout/hProcess10"/>
    <dgm:cxn modelId="{F915E839-3541-8040-BB20-0CD0F9390E47}" type="presParOf" srcId="{4B2D3607-503A-744F-BED8-FD9B9307115F}" destId="{8FC2CC3E-7119-7E43-A5A9-3992974E32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C348D-7043-FB4A-A2B8-B22D8BD1796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A7830D-9E6D-A443-AD03-188A4B1CF9F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r>
            <a:rPr lang="fr-FR" sz="1600" dirty="0" smtClean="0">
              <a:solidFill>
                <a:schemeClr val="tx1"/>
              </a:solidFill>
            </a:rPr>
            <a:t>Loi ne </a:t>
          </a:r>
          <a:r>
            <a:rPr lang="fr-FR" sz="1600" dirty="0" smtClean="0">
              <a:solidFill>
                <a:schemeClr val="tx1"/>
              </a:solidFill>
            </a:rPr>
            <a:t>dépendant </a:t>
          </a:r>
          <a:r>
            <a:rPr lang="fr-FR" sz="1600" dirty="0" smtClean="0">
              <a:solidFill>
                <a:schemeClr val="tx1"/>
              </a:solidFill>
            </a:rPr>
            <a:t>que de </a:t>
          </a:r>
          <a:r>
            <a:rPr lang="fr-FR" sz="1600" dirty="0" smtClean="0">
              <a:solidFill>
                <a:schemeClr val="tx1"/>
              </a:solidFill>
            </a:rPr>
            <a:t>I1</a:t>
          </a:r>
          <a:endParaRPr lang="fr-FR" sz="1600" dirty="0">
            <a:solidFill>
              <a:schemeClr val="tx1"/>
            </a:solidFill>
          </a:endParaRPr>
        </a:p>
      </dgm:t>
    </dgm:pt>
    <dgm:pt modelId="{80346330-FB26-5A44-B202-F04F1EFD1B20}" type="parTrans" cxnId="{292C6AFE-D209-D046-B56C-3953D9F4F61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8148D266-6A1B-AD40-85A2-2FBAB2B62757}" type="sibTrans" cxnId="{292C6AFE-D209-D046-B56C-3953D9F4F61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980E170-5FD9-E145-864B-12E97C89433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pPr algn="ctr"/>
          <a:r>
            <a:rPr lang="fr-FR" sz="1600" dirty="0" smtClean="0">
              <a:solidFill>
                <a:schemeClr val="tx1"/>
              </a:solidFill>
            </a:rPr>
            <a:t>Loi </a:t>
          </a:r>
          <a:r>
            <a:rPr lang="fr-FR" sz="1600" dirty="0" smtClean="0">
              <a:solidFill>
                <a:schemeClr val="tx1"/>
              </a:solidFill>
            </a:rPr>
            <a:t>dépendant de I1 et de </a:t>
          </a:r>
          <a:r>
            <a:rPr lang="fr-FR" sz="1600" dirty="0" smtClean="0">
              <a:solidFill>
                <a:schemeClr val="tx1"/>
              </a:solidFill>
            </a:rPr>
            <a:t>I2</a:t>
          </a:r>
        </a:p>
        <a:p>
          <a:pPr algn="l"/>
          <a:endParaRPr lang="fr-FR" sz="1600" dirty="0" smtClean="0">
            <a:solidFill>
              <a:schemeClr val="tx1"/>
            </a:solidFill>
          </a:endParaRPr>
        </a:p>
        <a:p>
          <a:pPr algn="l"/>
          <a:r>
            <a:rPr lang="fr-FR" sz="1600" dirty="0" smtClean="0">
              <a:solidFill>
                <a:schemeClr val="tx1"/>
              </a:solidFill>
            </a:rPr>
            <a:t>m</a:t>
          </a:r>
          <a:r>
            <a:rPr lang="fr-FR" sz="1600" dirty="0" smtClean="0">
              <a:solidFill>
                <a:schemeClr val="tx1"/>
              </a:solidFill>
            </a:rPr>
            <a:t>ême dépendance en I1</a:t>
          </a:r>
        </a:p>
        <a:p>
          <a:pPr algn="l"/>
          <a:r>
            <a:rPr lang="fr-FR" sz="1600" dirty="0" smtClean="0">
              <a:solidFill>
                <a:schemeClr val="tx1"/>
              </a:solidFill>
            </a:rPr>
            <a:t>Et : </a:t>
          </a:r>
          <a:endParaRPr lang="fr-FR" sz="1600" dirty="0" smtClean="0">
            <a:solidFill>
              <a:schemeClr val="tx1"/>
            </a:solidFill>
          </a:endParaRPr>
        </a:p>
      </dgm:t>
    </dgm:pt>
    <dgm:pt modelId="{47C029EC-27B0-1D4A-BCF9-417A818E3CCC}" type="par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14E918D-92BD-FC44-BB9F-7A329899EFA7}" type="sib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F741E1-AC6E-C14D-9A57-9963219D5858}" type="pres">
      <dgm:prSet presAssocID="{378C348D-7043-FB4A-A2B8-B22D8BD179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0B4762-3C80-1F49-82C4-9DFA9922B39C}" type="pres">
      <dgm:prSet presAssocID="{71A7830D-9E6D-A443-AD03-188A4B1CF9FB}" presName="composite" presStyleCnt="0"/>
      <dgm:spPr/>
    </dgm:pt>
    <dgm:pt modelId="{61E2F894-826C-5C4E-BF4B-6E938050086C}" type="pres">
      <dgm:prSet presAssocID="{71A7830D-9E6D-A443-AD03-188A4B1CF9FB}" presName="imagSh" presStyleLbl="bgImgPlace1" presStyleIdx="0" presStyleCnt="2" custScaleX="198890" custScaleY="154736" custLinFactNeighborX="855" custLinFactNeighborY="42536"/>
      <dgm:spPr>
        <a:blipFill rotWithShape="1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9C66B775-64CF-E44F-ABA7-151F8746E37C}" type="pres">
      <dgm:prSet presAssocID="{71A7830D-9E6D-A443-AD03-188A4B1CF9FB}" presName="txNode" presStyleLbl="node1" presStyleIdx="0" presStyleCnt="2" custScaleX="196677" custScaleY="60172" custLinFactY="-56827" custLinFactNeighborX="-17549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61C272-92D5-0D4B-BE02-2745B314B29E}" type="pres">
      <dgm:prSet presAssocID="{8148D266-6A1B-AD40-85A2-2FBAB2B62757}" presName="sibTrans" presStyleLbl="sibTrans2D1" presStyleIdx="0" presStyleCnt="1" custScaleX="207836" custLinFactNeighborY="-6360"/>
      <dgm:spPr/>
      <dgm:t>
        <a:bodyPr/>
        <a:lstStyle/>
        <a:p>
          <a:endParaRPr lang="fr-FR"/>
        </a:p>
      </dgm:t>
    </dgm:pt>
    <dgm:pt modelId="{C84F4A1A-CB63-9C46-B0E8-1FAF3043BB06}" type="pres">
      <dgm:prSet presAssocID="{8148D266-6A1B-AD40-85A2-2FBAB2B62757}" presName="connTx" presStyleLbl="sibTrans2D1" presStyleIdx="0" presStyleCnt="1"/>
      <dgm:spPr/>
      <dgm:t>
        <a:bodyPr/>
        <a:lstStyle/>
        <a:p>
          <a:endParaRPr lang="fr-FR"/>
        </a:p>
      </dgm:t>
    </dgm:pt>
    <dgm:pt modelId="{4B2D3607-503A-744F-BED8-FD9B9307115F}" type="pres">
      <dgm:prSet presAssocID="{7980E170-5FD9-E145-864B-12E97C89433B}" presName="composite" presStyleCnt="0"/>
      <dgm:spPr/>
    </dgm:pt>
    <dgm:pt modelId="{E4B0A67D-DD68-9E4F-A5AD-98000330F461}" type="pres">
      <dgm:prSet presAssocID="{7980E170-5FD9-E145-864B-12E97C89433B}" presName="imagSh" presStyleLbl="bgImgPlace1" presStyleIdx="1" presStyleCnt="2" custScaleX="213335" custScaleY="149185" custLinFactNeighborX="13320" custLinFactNeighborY="51865"/>
      <dgm:spPr>
        <a:blipFill rotWithShape="1">
          <a:blip xmlns:r="http://schemas.openxmlformats.org/officeDocument/2006/relationships" r:embed="rId2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8FC2CC3E-7119-7E43-A5A9-3992974E329B}" type="pres">
      <dgm:prSet presAssocID="{7980E170-5FD9-E145-864B-12E97C89433B}" presName="txNode" presStyleLbl="node1" presStyleIdx="1" presStyleCnt="2" custFlipVert="0" custScaleX="207091" custScaleY="73164" custLinFactY="-62048" custLinFactNeighborX="163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F3390A9-CC2F-7448-91E1-E1D88D0C5855}" type="presOf" srcId="{7980E170-5FD9-E145-864B-12E97C89433B}" destId="{8FC2CC3E-7119-7E43-A5A9-3992974E329B}" srcOrd="0" destOrd="0" presId="urn:microsoft.com/office/officeart/2005/8/layout/hProcess10"/>
    <dgm:cxn modelId="{B2429DBD-5AF3-2D44-8C4C-65DA6A30FCE5}" type="presOf" srcId="{8148D266-6A1B-AD40-85A2-2FBAB2B62757}" destId="{9161C272-92D5-0D4B-BE02-2745B314B29E}" srcOrd="0" destOrd="0" presId="urn:microsoft.com/office/officeart/2005/8/layout/hProcess10"/>
    <dgm:cxn modelId="{292C6AFE-D209-D046-B56C-3953D9F4F619}" srcId="{378C348D-7043-FB4A-A2B8-B22D8BD17964}" destId="{71A7830D-9E6D-A443-AD03-188A4B1CF9FB}" srcOrd="0" destOrd="0" parTransId="{80346330-FB26-5A44-B202-F04F1EFD1B20}" sibTransId="{8148D266-6A1B-AD40-85A2-2FBAB2B62757}"/>
    <dgm:cxn modelId="{F2DA7412-09AB-484F-9265-9595211CB682}" type="presOf" srcId="{71A7830D-9E6D-A443-AD03-188A4B1CF9FB}" destId="{9C66B775-64CF-E44F-ABA7-151F8746E37C}" srcOrd="0" destOrd="0" presId="urn:microsoft.com/office/officeart/2005/8/layout/hProcess10"/>
    <dgm:cxn modelId="{B96DCE4D-DE9C-7D40-BF5B-E36CA44EBE29}" type="presOf" srcId="{378C348D-7043-FB4A-A2B8-B22D8BD17964}" destId="{E8F741E1-AC6E-C14D-9A57-9963219D5858}" srcOrd="0" destOrd="0" presId="urn:microsoft.com/office/officeart/2005/8/layout/hProcess10"/>
    <dgm:cxn modelId="{C75DD28C-3FC1-5048-8858-08FBADE0B209}" srcId="{378C348D-7043-FB4A-A2B8-B22D8BD17964}" destId="{7980E170-5FD9-E145-864B-12E97C89433B}" srcOrd="1" destOrd="0" parTransId="{47C029EC-27B0-1D4A-BCF9-417A818E3CCC}" sibTransId="{314E918D-92BD-FC44-BB9F-7A329899EFA7}"/>
    <dgm:cxn modelId="{5075B534-1659-A041-9D6E-FFCD80D7983A}" type="presOf" srcId="{8148D266-6A1B-AD40-85A2-2FBAB2B62757}" destId="{C84F4A1A-CB63-9C46-B0E8-1FAF3043BB06}" srcOrd="1" destOrd="0" presId="urn:microsoft.com/office/officeart/2005/8/layout/hProcess10"/>
    <dgm:cxn modelId="{278BE477-CE89-3241-82AB-61348F4D8600}" type="presParOf" srcId="{E8F741E1-AC6E-C14D-9A57-9963219D5858}" destId="{C80B4762-3C80-1F49-82C4-9DFA9922B39C}" srcOrd="0" destOrd="0" presId="urn:microsoft.com/office/officeart/2005/8/layout/hProcess10"/>
    <dgm:cxn modelId="{30F31779-4494-464E-88AA-CC4089218C33}" type="presParOf" srcId="{C80B4762-3C80-1F49-82C4-9DFA9922B39C}" destId="{61E2F894-826C-5C4E-BF4B-6E938050086C}" srcOrd="0" destOrd="0" presId="urn:microsoft.com/office/officeart/2005/8/layout/hProcess10"/>
    <dgm:cxn modelId="{54A44FB9-3110-2445-B765-B3AACC89B65D}" type="presParOf" srcId="{C80B4762-3C80-1F49-82C4-9DFA9922B39C}" destId="{9C66B775-64CF-E44F-ABA7-151F8746E37C}" srcOrd="1" destOrd="0" presId="urn:microsoft.com/office/officeart/2005/8/layout/hProcess10"/>
    <dgm:cxn modelId="{BE3F64BB-90C2-7E4B-8797-47DBD15DB758}" type="presParOf" srcId="{E8F741E1-AC6E-C14D-9A57-9963219D5858}" destId="{9161C272-92D5-0D4B-BE02-2745B314B29E}" srcOrd="1" destOrd="0" presId="urn:microsoft.com/office/officeart/2005/8/layout/hProcess10"/>
    <dgm:cxn modelId="{0151E332-471B-2742-906C-3C1DA7666E3E}" type="presParOf" srcId="{9161C272-92D5-0D4B-BE02-2745B314B29E}" destId="{C84F4A1A-CB63-9C46-B0E8-1FAF3043BB06}" srcOrd="0" destOrd="0" presId="urn:microsoft.com/office/officeart/2005/8/layout/hProcess10"/>
    <dgm:cxn modelId="{C64C4FE3-D8EE-2A42-865D-F1B8EB9C936A}" type="presParOf" srcId="{E8F741E1-AC6E-C14D-9A57-9963219D5858}" destId="{4B2D3607-503A-744F-BED8-FD9B9307115F}" srcOrd="2" destOrd="0" presId="urn:microsoft.com/office/officeart/2005/8/layout/hProcess10"/>
    <dgm:cxn modelId="{05AA559A-D032-A041-A34D-4168E313241F}" type="presParOf" srcId="{4B2D3607-503A-744F-BED8-FD9B9307115F}" destId="{E4B0A67D-DD68-9E4F-A5AD-98000330F461}" srcOrd="0" destOrd="0" presId="urn:microsoft.com/office/officeart/2005/8/layout/hProcess10"/>
    <dgm:cxn modelId="{9892B0A4-00EE-5E4C-9DEC-8451A2B6D0AB}" type="presParOf" srcId="{4B2D3607-503A-744F-BED8-FD9B9307115F}" destId="{8FC2CC3E-7119-7E43-A5A9-3992974E32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2F894-826C-5C4E-BF4B-6E938050086C}">
      <dsp:nvSpPr>
        <dsp:cNvPr id="0" name=""/>
        <dsp:cNvSpPr/>
      </dsp:nvSpPr>
      <dsp:spPr>
        <a:xfrm>
          <a:off x="18803" y="1345080"/>
          <a:ext cx="3673518" cy="28579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6B775-64CF-E44F-ABA7-151F8746E37C}">
      <dsp:nvSpPr>
        <dsp:cNvPr id="0" name=""/>
        <dsp:cNvSpPr/>
      </dsp:nvSpPr>
      <dsp:spPr>
        <a:xfrm>
          <a:off x="0" y="0"/>
          <a:ext cx="3632644" cy="111138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ne </a:t>
          </a:r>
          <a:r>
            <a:rPr lang="fr-FR" sz="1600" kern="1200" dirty="0" smtClean="0">
              <a:solidFill>
                <a:schemeClr val="tx1"/>
              </a:solidFill>
            </a:rPr>
            <a:t>dépendant </a:t>
          </a:r>
          <a:r>
            <a:rPr lang="fr-FR" sz="1600" kern="1200" dirty="0" smtClean="0">
              <a:solidFill>
                <a:schemeClr val="tx1"/>
              </a:solidFill>
            </a:rPr>
            <a:t>que de </a:t>
          </a:r>
          <a:r>
            <a:rPr lang="fr-FR" sz="1600" kern="1200" dirty="0" smtClean="0">
              <a:solidFill>
                <a:schemeClr val="tx1"/>
              </a:solidFill>
            </a:rPr>
            <a:t>I1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2551" y="32551"/>
        <a:ext cx="3567542" cy="1046281"/>
      </dsp:txXfrm>
    </dsp:sp>
    <dsp:sp modelId="{9161C272-92D5-0D4B-BE02-2745B314B29E}">
      <dsp:nvSpPr>
        <dsp:cNvPr id="0" name=""/>
        <dsp:cNvSpPr/>
      </dsp:nvSpPr>
      <dsp:spPr>
        <a:xfrm rot="40950">
          <a:off x="3954893" y="2553493"/>
          <a:ext cx="762463" cy="443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>
            <a:solidFill>
              <a:schemeClr val="tx1"/>
            </a:solidFill>
          </a:endParaRPr>
        </a:p>
      </dsp:txBody>
      <dsp:txXfrm>
        <a:off x="3954898" y="2641462"/>
        <a:ext cx="629320" cy="266286"/>
      </dsp:txXfrm>
    </dsp:sp>
    <dsp:sp modelId="{E4B0A67D-DD68-9E4F-A5AD-98000330F461}">
      <dsp:nvSpPr>
        <dsp:cNvPr id="0" name=""/>
        <dsp:cNvSpPr/>
      </dsp:nvSpPr>
      <dsp:spPr>
        <a:xfrm>
          <a:off x="4918614" y="1456302"/>
          <a:ext cx="3940319" cy="27554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C2CC3E-7119-7E43-A5A9-3992974E329B}">
      <dsp:nvSpPr>
        <dsp:cNvPr id="0" name=""/>
        <dsp:cNvSpPr/>
      </dsp:nvSpPr>
      <dsp:spPr>
        <a:xfrm>
          <a:off x="5033943" y="0"/>
          <a:ext cx="3824992" cy="13513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</a:t>
          </a:r>
          <a:r>
            <a:rPr lang="fr-FR" sz="1600" kern="1200" dirty="0" smtClean="0">
              <a:solidFill>
                <a:schemeClr val="tx1"/>
              </a:solidFill>
            </a:rPr>
            <a:t>dépendant de I1 et de </a:t>
          </a:r>
          <a:r>
            <a:rPr lang="fr-FR" sz="1600" kern="1200" dirty="0" smtClean="0">
              <a:solidFill>
                <a:schemeClr val="tx1"/>
              </a:solidFill>
            </a:rPr>
            <a:t>I2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m</a:t>
          </a:r>
          <a:r>
            <a:rPr lang="fr-FR" sz="1600" kern="1200" dirty="0" smtClean="0">
              <a:solidFill>
                <a:schemeClr val="tx1"/>
              </a:solidFill>
            </a:rPr>
            <a:t>ême dépendance en I1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Et :</a:t>
          </a:r>
          <a:endParaRPr lang="fr-FR" sz="1600" kern="1200" dirty="0" smtClean="0">
            <a:solidFill>
              <a:schemeClr val="tx1"/>
            </a:solidFill>
          </a:endParaRPr>
        </a:p>
      </dsp:txBody>
      <dsp:txXfrm>
        <a:off x="5073523" y="39580"/>
        <a:ext cx="3745832" cy="127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2F894-826C-5C4E-BF4B-6E938050086C}">
      <dsp:nvSpPr>
        <dsp:cNvPr id="0" name=""/>
        <dsp:cNvSpPr/>
      </dsp:nvSpPr>
      <dsp:spPr>
        <a:xfrm>
          <a:off x="18803" y="1345080"/>
          <a:ext cx="3673518" cy="28579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6B775-64CF-E44F-ABA7-151F8746E37C}">
      <dsp:nvSpPr>
        <dsp:cNvPr id="0" name=""/>
        <dsp:cNvSpPr/>
      </dsp:nvSpPr>
      <dsp:spPr>
        <a:xfrm>
          <a:off x="0" y="0"/>
          <a:ext cx="3632644" cy="111138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ne </a:t>
          </a:r>
          <a:r>
            <a:rPr lang="fr-FR" sz="1600" kern="1200" dirty="0" smtClean="0">
              <a:solidFill>
                <a:schemeClr val="tx1"/>
              </a:solidFill>
            </a:rPr>
            <a:t>dépendant </a:t>
          </a:r>
          <a:r>
            <a:rPr lang="fr-FR" sz="1600" kern="1200" dirty="0" smtClean="0">
              <a:solidFill>
                <a:schemeClr val="tx1"/>
              </a:solidFill>
            </a:rPr>
            <a:t>que de </a:t>
          </a:r>
          <a:r>
            <a:rPr lang="fr-FR" sz="1600" kern="1200" dirty="0" smtClean="0">
              <a:solidFill>
                <a:schemeClr val="tx1"/>
              </a:solidFill>
            </a:rPr>
            <a:t>I1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2551" y="32551"/>
        <a:ext cx="3567542" cy="1046281"/>
      </dsp:txXfrm>
    </dsp:sp>
    <dsp:sp modelId="{9161C272-92D5-0D4B-BE02-2745B314B29E}">
      <dsp:nvSpPr>
        <dsp:cNvPr id="0" name=""/>
        <dsp:cNvSpPr/>
      </dsp:nvSpPr>
      <dsp:spPr>
        <a:xfrm rot="40950">
          <a:off x="3890075" y="2553493"/>
          <a:ext cx="892100" cy="443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>
            <a:solidFill>
              <a:schemeClr val="tx1"/>
            </a:solidFill>
          </a:endParaRPr>
        </a:p>
      </dsp:txBody>
      <dsp:txXfrm>
        <a:off x="3890080" y="2641462"/>
        <a:ext cx="758957" cy="266286"/>
      </dsp:txXfrm>
    </dsp:sp>
    <dsp:sp modelId="{E4B0A67D-DD68-9E4F-A5AD-98000330F461}">
      <dsp:nvSpPr>
        <dsp:cNvPr id="0" name=""/>
        <dsp:cNvSpPr/>
      </dsp:nvSpPr>
      <dsp:spPr>
        <a:xfrm>
          <a:off x="4918614" y="1456302"/>
          <a:ext cx="3940319" cy="27554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C2CC3E-7119-7E43-A5A9-3992974E329B}">
      <dsp:nvSpPr>
        <dsp:cNvPr id="0" name=""/>
        <dsp:cNvSpPr/>
      </dsp:nvSpPr>
      <dsp:spPr>
        <a:xfrm>
          <a:off x="5033943" y="0"/>
          <a:ext cx="3824992" cy="13513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</a:t>
          </a:r>
          <a:r>
            <a:rPr lang="fr-FR" sz="1600" kern="1200" dirty="0" smtClean="0">
              <a:solidFill>
                <a:schemeClr val="tx1"/>
              </a:solidFill>
            </a:rPr>
            <a:t>dépendant de I1 et de </a:t>
          </a:r>
          <a:r>
            <a:rPr lang="fr-FR" sz="1600" kern="1200" dirty="0" smtClean="0">
              <a:solidFill>
                <a:schemeClr val="tx1"/>
              </a:solidFill>
            </a:rPr>
            <a:t>I2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m</a:t>
          </a:r>
          <a:r>
            <a:rPr lang="fr-FR" sz="1600" kern="1200" dirty="0" smtClean="0">
              <a:solidFill>
                <a:schemeClr val="tx1"/>
              </a:solidFill>
            </a:rPr>
            <a:t>ême dépendance en I1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Et : </a:t>
          </a:r>
          <a:endParaRPr lang="fr-FR" sz="1600" kern="1200" dirty="0" smtClean="0">
            <a:solidFill>
              <a:schemeClr val="tx1"/>
            </a:solidFill>
          </a:endParaRPr>
        </a:p>
      </dsp:txBody>
      <dsp:txXfrm>
        <a:off x="5073523" y="39580"/>
        <a:ext cx="3745832" cy="127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2095-E132-0947-987E-B4B7FEB6C266}" type="datetime1">
              <a:rPr lang="fr-FR" smtClean="0"/>
              <a:t>11/12/12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D3600-FF36-0543-AC50-94277E49BE2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25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583EE-93A4-9946-B14E-D4F7FE5D80A6}" type="datetime1">
              <a:rPr lang="fr-FR" smtClean="0"/>
              <a:t>11/12/12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DEEAF-CF56-504B-B7EE-A86870B580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032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francois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2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312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92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françois</a:t>
            </a:r>
            <a:endParaRPr lang="fr-FR" dirty="0" smtClean="0"/>
          </a:p>
          <a:p>
            <a:r>
              <a:rPr lang="fr-FR" dirty="0" smtClean="0"/>
              <a:t>Sollicitation</a:t>
            </a:r>
            <a:r>
              <a:rPr lang="fr-FR" baseline="0" dirty="0" smtClean="0"/>
              <a:t> moindre lors des essais (5 max contre 8 dans le graphe)</a:t>
            </a:r>
          </a:p>
          <a:p>
            <a:r>
              <a:rPr lang="fr-FR" baseline="0" dirty="0" smtClean="0"/>
              <a:t>Langevin améliorée, meilleure en global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3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François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8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François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73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6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4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3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16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36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82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22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39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5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du </a:t>
            </a:r>
            <a:r>
              <a:rPr lang="en-US" dirty="0" err="1" smtClean="0"/>
              <a:t>gonflage</a:t>
            </a:r>
            <a:r>
              <a:rPr lang="en-US" dirty="0" smtClean="0"/>
              <a:t> d'un </a:t>
            </a:r>
            <a:r>
              <a:rPr lang="en-US" dirty="0" err="1" smtClean="0"/>
              <a:t>ballon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sculpter</a:t>
            </a:r>
            <a:r>
              <a:rPr lang="en-US" dirty="0" smtClean="0"/>
              <a:t> et identification </a:t>
            </a:r>
            <a:r>
              <a:rPr lang="en-US" dirty="0" err="1" smtClean="0"/>
              <a:t>expérimentale</a:t>
            </a:r>
            <a:r>
              <a:rPr lang="en-US" dirty="0" smtClean="0"/>
              <a:t> de la </a:t>
            </a:r>
            <a:r>
              <a:rPr lang="en-US" dirty="0" err="1" smtClean="0"/>
              <a:t>loi</a:t>
            </a:r>
            <a:r>
              <a:rPr lang="en-US" dirty="0" smtClean="0"/>
              <a:t> de </a:t>
            </a:r>
            <a:r>
              <a:rPr lang="en-US" dirty="0" err="1" smtClean="0"/>
              <a:t>comportement</a:t>
            </a:r>
            <a:r>
              <a:rPr lang="en-US" dirty="0" smtClean="0"/>
              <a:t> d'un </a:t>
            </a:r>
            <a:r>
              <a:rPr lang="en-US" dirty="0" err="1" smtClean="0"/>
              <a:t>élastomère</a:t>
            </a:r>
            <a:r>
              <a:rPr lang="en-US" dirty="0" smtClean="0"/>
              <a:t> - 12/12/12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Click to </a:t>
            </a:r>
            <a:r>
              <a:rPr kumimoji="0" lang="fr-FR" dirty="0" err="1" smtClean="0"/>
              <a:t>edit</a:t>
            </a:r>
            <a:r>
              <a:rPr kumimoji="0" lang="fr-FR" dirty="0" smtClean="0"/>
              <a:t> Master </a:t>
            </a:r>
            <a:r>
              <a:rPr kumimoji="0" lang="fr-FR" dirty="0" err="1" smtClean="0"/>
              <a:t>text</a:t>
            </a:r>
            <a:r>
              <a:rPr kumimoji="0" lang="fr-FR" dirty="0" smtClean="0"/>
              <a:t> styles</a:t>
            </a:r>
          </a:p>
          <a:p>
            <a:pPr lvl="1" eaLnBrk="1" latinLnBrk="0" hangingPunct="1"/>
            <a:r>
              <a:rPr kumimoji="0" lang="fr-FR" dirty="0" smtClean="0"/>
              <a:t>Second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2" eaLnBrk="1" latinLnBrk="0" hangingPunct="1"/>
            <a:r>
              <a:rPr kumimoji="0" lang="fr-FR" dirty="0" err="1" smtClean="0"/>
              <a:t>Third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3" eaLnBrk="1" latinLnBrk="0" hangingPunct="1"/>
            <a:r>
              <a:rPr kumimoji="0" lang="fr-FR" dirty="0" err="1" smtClean="0"/>
              <a:t>Fourth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4" eaLnBrk="1" latinLnBrk="0" hangingPunct="1"/>
            <a:r>
              <a:rPr kumimoji="0" lang="fr-FR" dirty="0" err="1" smtClean="0"/>
              <a:t>Fifth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1167773" y="6422064"/>
            <a:ext cx="7245304" cy="365125"/>
          </a:xfrm>
          <a:prstGeom prst="rect">
            <a:avLst/>
          </a:prstGeom>
        </p:spPr>
        <p:txBody>
          <a:bodyPr vert="horz" lIns="0" rIns="0" bIns="0" anchor="ctr"/>
          <a:lstStyle>
            <a:lvl1pPr algn="ctr" eaLnBrk="1" latinLnBrk="0" hangingPunct="1">
              <a:defRPr kumimoji="0" sz="1000">
                <a:solidFill>
                  <a:srgbClr val="0D0D0D"/>
                </a:solidFill>
              </a:defRPr>
            </a:lvl1pPr>
          </a:lstStyle>
          <a:p>
            <a:r>
              <a:rPr lang="fr-FR" dirty="0" smtClean="0"/>
              <a:t>Analyse du gonflage d'un ballon à sculpter et identification expérimentale de la loi de comportement d'un élastomère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26173" y="6417616"/>
            <a:ext cx="391513" cy="365125"/>
          </a:xfrm>
          <a:prstGeom prst="rect">
            <a:avLst/>
          </a:prstGeom>
        </p:spPr>
        <p:txBody>
          <a:bodyPr vert="horz" lIns="0" tIns="0" rIns="0" bIns="0" anchor="ctr"/>
          <a:lstStyle>
            <a:lvl1pPr algn="ctr" eaLnBrk="1" latinLnBrk="0" hangingPunct="1">
              <a:defRPr kumimoji="0" sz="1000">
                <a:solidFill>
                  <a:srgbClr val="0D0D0D"/>
                </a:solidFill>
              </a:defRPr>
            </a:lvl1pPr>
          </a:lstStyle>
          <a:p>
            <a:fld id="{34DCC79A-801E-8841-8C53-BA56B119E8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01484" y="6417243"/>
            <a:ext cx="736144" cy="365125"/>
          </a:xfrm>
          <a:prstGeom prst="rect">
            <a:avLst/>
          </a:prstGeom>
        </p:spPr>
        <p:txBody>
          <a:bodyPr vert="horz" bIns="0" anchor="ctr"/>
          <a:lstStyle>
            <a:lvl1pPr algn="ctr" eaLnBrk="1" latinLnBrk="0" hangingPunct="1">
              <a:defRPr kumimoji="0" sz="11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 smtClean="0"/>
              <a:t>11/12/12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 xmlns:p14="http://schemas.microsoft.com/office/powerpoint/2010/main" spd="slow">
    <p:push dir="u"/>
  </p:transition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9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9.emf"/><Relationship Id="rId9" Type="http://schemas.openxmlformats.org/officeDocument/2006/relationships/image" Target="../media/image17.emf"/><Relationship Id="rId10" Type="http://schemas.openxmlformats.org/officeDocument/2006/relationships/image" Target="../media/image18.emf"/><Relationship Id="rId11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7513" y="565516"/>
            <a:ext cx="8194603" cy="2697774"/>
          </a:xfrm>
        </p:spPr>
        <p:txBody>
          <a:bodyPr>
            <a:noAutofit/>
          </a:bodyPr>
          <a:lstStyle/>
          <a:p>
            <a:r>
              <a:rPr lang="fr-FR" sz="4400" noProof="0" dirty="0"/>
              <a:t>I</a:t>
            </a:r>
            <a:r>
              <a:rPr lang="fr-FR" sz="4400" noProof="0" dirty="0" smtClean="0"/>
              <a:t>dentification expérimentale de la loi de comportement d’un élastomère</a:t>
            </a:r>
            <a:endParaRPr lang="fr-FR" sz="44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11279" y="3970301"/>
            <a:ext cx="3955145" cy="1327416"/>
          </a:xfrm>
        </p:spPr>
        <p:txBody>
          <a:bodyPr>
            <a:normAutofit lnSpcReduction="10000"/>
          </a:bodyPr>
          <a:lstStyle/>
          <a:p>
            <a:r>
              <a:rPr lang="fr-FR" noProof="0" smtClean="0"/>
              <a:t>Francois Espinet</a:t>
            </a:r>
          </a:p>
          <a:p>
            <a:r>
              <a:rPr lang="fr-FR" noProof="0" smtClean="0"/>
              <a:t>Thomas Ferreira de Lima</a:t>
            </a:r>
          </a:p>
          <a:p>
            <a:r>
              <a:rPr lang="fr-FR" noProof="0" smtClean="0"/>
              <a:t>Oscar Alberto Flores Altamirano</a:t>
            </a:r>
          </a:p>
          <a:p>
            <a:r>
              <a:rPr lang="fr-FR" noProof="0" smtClean="0"/>
              <a:t>Sophie Rousselle</a:t>
            </a:r>
            <a:endParaRPr lang="fr-FR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010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 anchor="ctr">
            <a:noAutofit/>
          </a:bodyPr>
          <a:lstStyle/>
          <a:p>
            <a:r>
              <a:rPr lang="fr-FR" sz="3000" noProof="0"/>
              <a:t>Identification d’une loi décrivant au mieux l’essai TP à partir de la fonction de </a:t>
            </a:r>
            <a:r>
              <a:rPr lang="fr-FR" sz="3000" noProof="0" smtClean="0"/>
              <a:t>Langevin</a:t>
            </a:r>
            <a:endParaRPr lang="fr-FR" sz="3000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552137" y="5986174"/>
            <a:ext cx="3562544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Bon </a:t>
            </a:r>
            <a:r>
              <a:rPr lang="fr-FR" sz="2400" dirty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modèle pour l’essai </a:t>
            </a:r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TP</a:t>
            </a:r>
            <a:endParaRPr lang="fr-FR" sz="2400" dirty="0">
              <a:solidFill>
                <a:srgbClr val="F7DF56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75557" y="6044456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 14"/>
          <p:cNvGrpSpPr/>
          <p:nvPr/>
        </p:nvGrpSpPr>
        <p:grpSpPr>
          <a:xfrm>
            <a:off x="142533" y="1616110"/>
            <a:ext cx="8858936" cy="4211765"/>
            <a:chOff x="142533" y="1461903"/>
            <a:chExt cx="8858936" cy="4211765"/>
          </a:xfrm>
        </p:grpSpPr>
        <p:graphicFrame>
          <p:nvGraphicFramePr>
            <p:cNvPr id="16" name="Diagramme 6"/>
            <p:cNvGraphicFramePr/>
            <p:nvPr>
              <p:extLst>
                <p:ext uri="{D42A27DB-BD31-4B8C-83A1-F6EECF244321}">
                  <p14:modId xmlns:p14="http://schemas.microsoft.com/office/powerpoint/2010/main" val="3535524963"/>
                </p:ext>
              </p:extLst>
            </p:nvPr>
          </p:nvGraphicFramePr>
          <p:xfrm>
            <a:off x="142533" y="1461903"/>
            <a:ext cx="8858936" cy="421176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7" name="Imag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586" y="1971343"/>
              <a:ext cx="2358406" cy="439311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887410" y="1822590"/>
              <a:ext cx="2428188" cy="368409"/>
              <a:chOff x="7538813" y="4232312"/>
              <a:chExt cx="2428188" cy="378339"/>
            </a:xfrm>
          </p:grpSpPr>
          <p:pic>
            <p:nvPicPr>
              <p:cNvPr id="20" name="Image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8813" y="4232312"/>
                <a:ext cx="1728864" cy="372034"/>
              </a:xfrm>
              <a:prstGeom prst="rect">
                <a:avLst/>
              </a:prstGeom>
            </p:spPr>
          </p:pic>
          <p:pic>
            <p:nvPicPr>
              <p:cNvPr id="21" name="Image 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6523" y="4242242"/>
                <a:ext cx="620478" cy="368409"/>
              </a:xfrm>
              <a:prstGeom prst="rect">
                <a:avLst/>
              </a:prstGeom>
            </p:spPr>
          </p:pic>
        </p:grpSp>
        <p:pic>
          <p:nvPicPr>
            <p:cNvPr id="19" name="Image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35131" y="2410654"/>
              <a:ext cx="1481143" cy="335726"/>
            </a:xfrm>
            <a:prstGeom prst="rect">
              <a:avLst/>
            </a:prstGeom>
          </p:spPr>
        </p:pic>
      </p:grp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43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noProof="0" dirty="0"/>
              <a:t>Correspondance de la loi de Langevin enrichie avec l’essai </a:t>
            </a:r>
            <a:r>
              <a:rPr lang="fr-FR" sz="2800" noProof="0" dirty="0" smtClean="0"/>
              <a:t>TEB</a:t>
            </a:r>
            <a:endParaRPr lang="fr-FR" sz="2800" noProof="0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079237528"/>
              </p:ext>
            </p:extLst>
          </p:nvPr>
        </p:nvGraphicFramePr>
        <p:xfrm>
          <a:off x="142533" y="1461903"/>
          <a:ext cx="8858936" cy="421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86" y="1971343"/>
            <a:ext cx="2358406" cy="43931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887410" y="1822590"/>
            <a:ext cx="2428188" cy="368409"/>
            <a:chOff x="7538813" y="4232312"/>
            <a:chExt cx="2428188" cy="37833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8813" y="4232312"/>
              <a:ext cx="1728864" cy="37203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6523" y="4242242"/>
              <a:ext cx="620478" cy="368409"/>
            </a:xfrm>
            <a:prstGeom prst="rect">
              <a:avLst/>
            </a:prstGeom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131" y="2410654"/>
            <a:ext cx="1481143" cy="33572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105776" y="5935601"/>
            <a:ext cx="7895693" cy="53863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txBody>
          <a:bodyPr wrap="square" rtlCol="0" anchor="ctr">
            <a:normAutofit fontScale="92500"/>
          </a:bodyPr>
          <a:lstStyle/>
          <a:p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Bon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modèle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pour 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λ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&lt;2 mais cette loi ne convient pas pour  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λ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&gt;2 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60456" y="6044456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43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944"/>
            <a:ext cx="7470648" cy="856896"/>
          </a:xfrm>
        </p:spPr>
        <p:txBody>
          <a:bodyPr>
            <a:noAutofit/>
          </a:bodyPr>
          <a:lstStyle/>
          <a:p>
            <a:r>
              <a:rPr lang="fr-FR" sz="3200" dirty="0" smtClean="0"/>
              <a:t>Dépendance par rapport aux invariants et comportement du ballon</a:t>
            </a:r>
            <a:endParaRPr lang="fr-FR" sz="3200" dirty="0"/>
          </a:p>
        </p:txBody>
      </p:sp>
      <p:pic>
        <p:nvPicPr>
          <p:cNvPr id="6" name="Picture 5" descr="q531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2" y="1131216"/>
            <a:ext cx="8762444" cy="5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7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6397"/>
            <a:ext cx="7470648" cy="623751"/>
          </a:xfrm>
        </p:spPr>
        <p:txBody>
          <a:bodyPr/>
          <a:lstStyle/>
          <a:p>
            <a:r>
              <a:rPr lang="fr-FR" sz="2400" noProof="0" smtClean="0"/>
              <a:t>Effet de Ta sur le gonflement d’un ballon</a:t>
            </a:r>
            <a:endParaRPr lang="fr-FR" sz="24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904" t="5264" r="804" b="5264"/>
          <a:stretch/>
        </p:blipFill>
        <p:spPr>
          <a:xfrm>
            <a:off x="127000" y="877800"/>
            <a:ext cx="8944430" cy="590938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61511" y="1547419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057762" y="2767004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3342" y="1178087"/>
            <a:ext cx="2013668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Sans chargement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3342" y="3233572"/>
            <a:ext cx="21443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D0D0D"/>
                </a:solidFill>
              </a:rPr>
              <a:t>Avec chargement</a:t>
            </a:r>
            <a:endParaRPr lang="fr-FR" dirty="0">
              <a:solidFill>
                <a:srgbClr val="0D0D0D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86754" y="2084006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53530" y="6160654"/>
            <a:ext cx="741142" cy="26141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98283" y="6160655"/>
            <a:ext cx="674126" cy="261409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623425" y="5966871"/>
            <a:ext cx="712103" cy="350866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398774" y="1312638"/>
            <a:ext cx="522347" cy="57628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877570" y="5079802"/>
            <a:ext cx="91828" cy="78971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044160" y="3064627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98774" y="2543010"/>
            <a:ext cx="154756" cy="521617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37628" y="5079802"/>
            <a:ext cx="46114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1568" y="4727630"/>
            <a:ext cx="35518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73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Essais additionnels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4409639" cy="4525963"/>
          </a:xfrm>
        </p:spPr>
        <p:txBody>
          <a:bodyPr/>
          <a:lstStyle/>
          <a:p>
            <a:r>
              <a:rPr lang="fr-FR" dirty="0" smtClean="0"/>
              <a:t>Essai dans la géométrie cylindrique du ballon</a:t>
            </a:r>
          </a:p>
          <a:p>
            <a:r>
              <a:rPr lang="fr-FR" dirty="0" smtClean="0"/>
              <a:t>Essai tel que (variation de l’essai </a:t>
            </a:r>
            <a:r>
              <a:rPr lang="fr-FR" dirty="0" err="1" smtClean="0"/>
              <a:t>équibiaxial</a:t>
            </a:r>
            <a:r>
              <a:rPr lang="fr-FR" dirty="0" smtClean="0"/>
              <a:t> :</a:t>
            </a:r>
          </a:p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186700"/>
              </p:ext>
            </p:extLst>
          </p:nvPr>
        </p:nvGraphicFramePr>
        <p:xfrm>
          <a:off x="1334181" y="4667806"/>
          <a:ext cx="2401331" cy="88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584200" imgH="215900" progId="Equation.3">
                  <p:embed/>
                </p:oleObj>
              </mc:Choice>
              <mc:Fallback>
                <p:oleObj name="Equation" r:id="rId4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4181" y="4667806"/>
                        <a:ext cx="2401331" cy="887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>
            <a:spLocks noChangeAspect="1"/>
          </p:cNvSpPr>
          <p:nvPr/>
        </p:nvSpPr>
        <p:spPr>
          <a:xfrm>
            <a:off x="5987493" y="1680817"/>
            <a:ext cx="2052000" cy="2052000"/>
          </a:xfrm>
          <a:prstGeom prst="ellips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5987493" y="1417638"/>
            <a:ext cx="360001" cy="517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6"/>
          </p:cNvCxnSpPr>
          <p:nvPr/>
        </p:nvCxnSpPr>
        <p:spPr>
          <a:xfrm flipV="1">
            <a:off x="8039493" y="2705317"/>
            <a:ext cx="586680" cy="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720670" y="3371317"/>
            <a:ext cx="446928" cy="36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50372" y="3029192"/>
            <a:ext cx="1366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Membrane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6167598" y="1874531"/>
            <a:ext cx="1691789" cy="1691989"/>
          </a:xfrm>
          <a:prstGeom prst="ellipse">
            <a:avLst/>
          </a:prstGeom>
          <a:noFill/>
          <a:ln w="6350" cap="flat" cmpd="sng">
            <a:solidFill>
              <a:srgbClr val="3366FF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347493" y="2039317"/>
            <a:ext cx="1332000" cy="1332000"/>
          </a:xfrm>
          <a:prstGeom prst="ellipse">
            <a:avLst/>
          </a:prstGeom>
          <a:noFill/>
          <a:ln w="6350" cap="flat" cmpd="sng">
            <a:solidFill>
              <a:srgbClr val="3366FF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6706091" y="2411489"/>
            <a:ext cx="612000" cy="612000"/>
          </a:xfrm>
          <a:prstGeom prst="ellipse">
            <a:avLst/>
          </a:prstGeom>
          <a:noFill/>
          <a:ln w="6350" cap="flat" cmpd="sng">
            <a:solidFill>
              <a:srgbClr val="3366FF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527493" y="2241858"/>
            <a:ext cx="972000" cy="972000"/>
          </a:xfrm>
          <a:prstGeom prst="ellipse">
            <a:avLst/>
          </a:prstGeom>
          <a:noFill/>
          <a:ln w="6350" cap="flat" cmpd="sng">
            <a:solidFill>
              <a:srgbClr val="3366FF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8097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Extension à un autre problème de gonflage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pic>
        <p:nvPicPr>
          <p:cNvPr id="6" name="Picture 5" descr="q6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8444"/>
            <a:ext cx="3630518" cy="2906454"/>
          </a:xfrm>
          <a:prstGeom prst="rect">
            <a:avLst/>
          </a:prstGeom>
        </p:spPr>
      </p:pic>
      <p:pic>
        <p:nvPicPr>
          <p:cNvPr id="7" name="Picture 6" descr="q6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67" y="1770226"/>
            <a:ext cx="3265468" cy="36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42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 dirty="0" smtClean="0"/>
              <a:t>Hypothèses et simplifications</a:t>
            </a:r>
          </a:p>
          <a:p>
            <a:pPr>
              <a:spcAft>
                <a:spcPts val="600"/>
              </a:spcAft>
            </a:pPr>
            <a:r>
              <a:rPr lang="fr-FR" noProof="0" dirty="0" smtClean="0"/>
              <a:t>Lois </a:t>
            </a:r>
            <a:r>
              <a:rPr lang="fr-FR" noProof="0" dirty="0"/>
              <a:t>de </a:t>
            </a:r>
            <a:r>
              <a:rPr lang="fr-FR" noProof="0" dirty="0" smtClean="0"/>
              <a:t>comportement</a:t>
            </a:r>
            <a:endParaRPr lang="fr-FR" noProof="0" dirty="0"/>
          </a:p>
          <a:p>
            <a:pPr>
              <a:spcAft>
                <a:spcPts val="600"/>
              </a:spcAft>
            </a:pPr>
            <a:r>
              <a:rPr lang="fr-FR" noProof="0" dirty="0"/>
              <a:t>Effet de T</a:t>
            </a:r>
            <a:r>
              <a:rPr lang="fr-FR" baseline="-25000" noProof="0" dirty="0"/>
              <a:t>a</a:t>
            </a:r>
            <a:r>
              <a:rPr lang="fr-FR" noProof="0" dirty="0"/>
              <a:t> sur le gonflement du ballon</a:t>
            </a:r>
          </a:p>
          <a:p>
            <a:pPr>
              <a:spcAft>
                <a:spcPts val="600"/>
              </a:spcAft>
            </a:pPr>
            <a:r>
              <a:rPr lang="fr-FR" noProof="0" dirty="0" smtClean="0"/>
              <a:t>Dépendances des lois de comportements et essais de </a:t>
            </a:r>
            <a:r>
              <a:rPr lang="fr-FR" noProof="0" dirty="0" err="1" smtClean="0"/>
              <a:t>Treolar</a:t>
            </a:r>
            <a:endParaRPr lang="fr-FR" noProof="0" dirty="0"/>
          </a:p>
          <a:p>
            <a:pPr>
              <a:spcAft>
                <a:spcPts val="600"/>
              </a:spcAft>
            </a:pPr>
            <a:r>
              <a:rPr lang="fr-FR" noProof="0" dirty="0" smtClean="0"/>
              <a:t>Autre problème de gonflage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72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Calcul de structure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21864"/>
          </a:xfrm>
        </p:spPr>
        <p:txBody>
          <a:bodyPr>
            <a:normAutofit/>
          </a:bodyPr>
          <a:lstStyle/>
          <a:p>
            <a:r>
              <a:rPr lang="fr-FR" b="1" noProof="0" dirty="0" smtClean="0"/>
              <a:t>Loi de comportement :</a:t>
            </a:r>
          </a:p>
          <a:p>
            <a:pPr marL="0" indent="0">
              <a:buNone/>
            </a:pPr>
            <a:r>
              <a:rPr lang="fr-FR" sz="2000" noProof="0" dirty="0" smtClean="0"/>
              <a:t>matériau élastomère isotrope avec liaison interne et </a:t>
            </a:r>
            <a:r>
              <a:rPr lang="fr-FR" sz="2000" noProof="0" dirty="0" err="1" smtClean="0"/>
              <a:t>isochorie</a:t>
            </a:r>
            <a:r>
              <a:rPr lang="fr-FR" sz="2000" noProof="0" dirty="0" smtClean="0"/>
              <a:t>: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fr-FR" sz="2000" noProof="0" dirty="0" smtClean="0"/>
              <a:t>Où :</a:t>
            </a:r>
            <a:endParaRPr lang="fr-FR" sz="2000" noProof="0" dirty="0" smtClean="0"/>
          </a:p>
          <a:p>
            <a:pPr marL="0" indent="0">
              <a:buNone/>
            </a:pPr>
            <a:endParaRPr lang="fr-FR" noProof="0" dirty="0"/>
          </a:p>
          <a:p>
            <a:r>
              <a:rPr lang="fr-FR" b="1" noProof="0" dirty="0" smtClean="0"/>
              <a:t>Cinématique </a:t>
            </a:r>
            <a:r>
              <a:rPr lang="fr-FR" b="1" noProof="0" dirty="0" smtClean="0"/>
              <a:t>imposée: </a:t>
            </a:r>
          </a:p>
          <a:p>
            <a:pPr marL="0" indent="0">
              <a:buNone/>
            </a:pPr>
            <a:r>
              <a:rPr lang="fr-FR" sz="2100" noProof="0" dirty="0" smtClean="0"/>
              <a:t>On néglige le </a:t>
            </a:r>
            <a:r>
              <a:rPr lang="fr-FR" sz="2100" noProof="0" dirty="0" smtClean="0"/>
              <a:t>gauchissement : </a:t>
            </a:r>
            <a:r>
              <a:rPr lang="fr-FR" sz="1600" noProof="0" dirty="0" smtClean="0"/>
              <a:t>les faces extrémales S0 et SH, où efforts appliqués sont normaux, restent perpendiculaires à l’axe du ballon lors de la transformation.</a:t>
            </a:r>
          </a:p>
          <a:p>
            <a:pPr marL="0" indent="0">
              <a:buNone/>
            </a:pPr>
            <a:r>
              <a:rPr lang="fr-FR" sz="1800" noProof="0" dirty="0" smtClean="0"/>
              <a:t>gradient de </a:t>
            </a:r>
            <a:r>
              <a:rPr lang="fr-FR" sz="1800" noProof="0" dirty="0" smtClean="0"/>
              <a:t>transformation :</a:t>
            </a:r>
            <a:endParaRPr lang="fr-FR" sz="1800" noProof="0" dirty="0" smtClean="0"/>
          </a:p>
          <a:p>
            <a:pPr marL="0" indent="0">
              <a:buNone/>
            </a:pPr>
            <a:endParaRPr lang="fr-FR" sz="2000" noProof="0" dirty="0" smtClean="0"/>
          </a:p>
          <a:p>
            <a:pPr marL="0" indent="0">
              <a:buNone/>
            </a:pPr>
            <a:r>
              <a:rPr lang="fr-FR" sz="1800" noProof="0" dirty="0" smtClean="0"/>
              <a:t>Où :</a:t>
            </a:r>
            <a:endParaRPr lang="fr-FR" sz="1800" noProof="0" dirty="0"/>
          </a:p>
          <a:p>
            <a:pPr>
              <a:buFont typeface="Arial"/>
              <a:buChar char="•"/>
            </a:pPr>
            <a:endParaRPr lang="fr-FR" sz="2000" noProof="0" dirty="0" smtClean="0"/>
          </a:p>
          <a:p>
            <a:pPr marL="0" indent="0">
              <a:buNone/>
            </a:pP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9543" b="9038"/>
          <a:stretch/>
        </p:blipFill>
        <p:spPr>
          <a:xfrm>
            <a:off x="1746059" y="2577262"/>
            <a:ext cx="4650307" cy="644820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602" y="3259166"/>
            <a:ext cx="4581686" cy="343121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54" y="5140971"/>
            <a:ext cx="5013866" cy="440149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317" y="5745779"/>
            <a:ext cx="2804106" cy="676285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245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/>
              <a:t>Autres </a:t>
            </a:r>
            <a:r>
              <a:rPr lang="fr-FR" noProof="0" smtClean="0"/>
              <a:t>hypothèses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8127105" cy="4525963"/>
          </a:xfrm>
        </p:spPr>
        <p:txBody>
          <a:bodyPr/>
          <a:lstStyle/>
          <a:p>
            <a:pPr lvl="1"/>
            <a:r>
              <a:rPr lang="fr-FR" sz="2000" noProof="0" dirty="0" smtClean="0"/>
              <a:t>La </a:t>
            </a:r>
            <a:r>
              <a:rPr lang="fr-FR" sz="2000" noProof="0" dirty="0" smtClean="0"/>
              <a:t>paroi est très mince: E/A &lt;</a:t>
            </a:r>
            <a:r>
              <a:rPr lang="fr-FR" sz="2000" noProof="0" dirty="0" smtClean="0"/>
              <a:t>&lt;1</a:t>
            </a:r>
          </a:p>
          <a:p>
            <a:pPr lvl="1"/>
            <a:r>
              <a:rPr lang="fr-FR" sz="2000" noProof="0" dirty="0" err="1" smtClean="0"/>
              <a:t>Δp</a:t>
            </a:r>
            <a:r>
              <a:rPr lang="fr-FR" sz="2000" noProof="0" dirty="0" smtClean="0"/>
              <a:t>, p</a:t>
            </a:r>
            <a:r>
              <a:rPr lang="fr-FR" sz="2000" baseline="-25000" noProof="0" dirty="0" smtClean="0"/>
              <a:t>i</a:t>
            </a:r>
            <a:r>
              <a:rPr lang="fr-FR" sz="2000" noProof="0" dirty="0" smtClean="0"/>
              <a:t>, </a:t>
            </a:r>
            <a:r>
              <a:rPr lang="fr-FR" sz="2000" noProof="0" dirty="0" err="1" smtClean="0"/>
              <a:t>p</a:t>
            </a:r>
            <a:r>
              <a:rPr lang="fr-FR" sz="2000" baseline="-25000" noProof="0" dirty="0" err="1" smtClean="0"/>
              <a:t>e</a:t>
            </a:r>
            <a:r>
              <a:rPr lang="fr-FR" sz="2000" noProof="0" dirty="0" smtClean="0"/>
              <a:t> et </a:t>
            </a:r>
            <a:r>
              <a:rPr lang="fr-FR" sz="2000" noProof="0" dirty="0" err="1" smtClean="0"/>
              <a:t>T</a:t>
            </a:r>
            <a:r>
              <a:rPr lang="fr-FR" sz="2000" noProof="0" dirty="0" smtClean="0"/>
              <a:t>/a</a:t>
            </a:r>
            <a:r>
              <a:rPr lang="fr-FR" sz="2000" baseline="30000" noProof="0" dirty="0" smtClean="0"/>
              <a:t>2</a:t>
            </a:r>
            <a:r>
              <a:rPr lang="fr-FR" sz="2000" noProof="0" dirty="0" smtClean="0"/>
              <a:t> sont du même ordre de grandeur </a:t>
            </a:r>
          </a:p>
          <a:p>
            <a:pPr marL="349250" lvl="1" indent="0">
              <a:buNone/>
            </a:pPr>
            <a:r>
              <a:rPr lang="fr-FR" sz="2000" noProof="0" dirty="0"/>
              <a:t>	</a:t>
            </a:r>
            <a:r>
              <a:rPr lang="fr-FR" sz="2000" noProof="0" dirty="0" smtClean="0"/>
              <a:t>=&gt;                  </a:t>
            </a:r>
            <a:r>
              <a:rPr lang="fr-FR" sz="2000" noProof="0" dirty="0" smtClean="0"/>
              <a:t> et</a:t>
            </a:r>
            <a:endParaRPr lang="fr-FR" sz="2000" noProof="0" dirty="0" smtClean="0"/>
          </a:p>
          <a:p>
            <a:pPr lvl="1"/>
            <a:endParaRPr lang="fr-FR" sz="1800" noProof="0" dirty="0" smtClean="0"/>
          </a:p>
          <a:p>
            <a:pPr lvl="1"/>
            <a:r>
              <a:rPr lang="fr-FR" sz="1800" noProof="0" dirty="0" smtClean="0"/>
              <a:t>        </a:t>
            </a:r>
            <a:endParaRPr lang="fr-FR" sz="1800" noProof="0" dirty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448056" lvl="1" indent="0">
              <a:buNone/>
            </a:pPr>
            <a:endParaRPr lang="fr-FR" sz="1800" noProof="0" dirty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349250" lvl="1" indent="0">
              <a:buNone/>
            </a:pPr>
            <a:r>
              <a:rPr lang="fr-FR" sz="1800" noProof="0" dirty="0" smtClean="0"/>
              <a:t>=&gt;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29" y="2399239"/>
            <a:ext cx="1155200" cy="288800"/>
          </a:xfrm>
          <a:prstGeom prst="rect">
            <a:avLst/>
          </a:prstGeom>
          <a:solidFill>
            <a:schemeClr val="tx1">
              <a:lumMod val="95000"/>
              <a:alpha val="91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3476365" y="2372365"/>
            <a:ext cx="1303505" cy="315675"/>
            <a:chOff x="4415036" y="3193153"/>
            <a:chExt cx="1303505" cy="315675"/>
          </a:xfrm>
          <a:solidFill>
            <a:schemeClr val="tx1">
              <a:lumMod val="95000"/>
              <a:alpha val="91000"/>
            </a:schemeClr>
          </a:solidFill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/>
            <a:srcRect r="30202"/>
            <a:stretch/>
          </p:blipFill>
          <p:spPr>
            <a:xfrm>
              <a:off x="4415036" y="3193154"/>
              <a:ext cx="900353" cy="31567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5389" y="3193153"/>
              <a:ext cx="403152" cy="31567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1390546" y="2974253"/>
            <a:ext cx="1403441" cy="414117"/>
            <a:chOff x="1237362" y="3149771"/>
            <a:chExt cx="1403441" cy="414117"/>
          </a:xfrm>
          <a:solidFill>
            <a:schemeClr val="tx1">
              <a:lumMod val="95000"/>
              <a:alpha val="91000"/>
            </a:schemeClr>
          </a:solidFill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362" y="3149771"/>
              <a:ext cx="575207" cy="41411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2569" y="3149771"/>
              <a:ext cx="828234" cy="414117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899" y="4166862"/>
            <a:ext cx="7130332" cy="1488262"/>
          </a:xfrm>
          <a:prstGeom prst="rect">
            <a:avLst/>
          </a:prstGeom>
          <a:solidFill>
            <a:schemeClr val="tx1">
              <a:lumMod val="95000"/>
              <a:alpha val="91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54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noProof="0" smtClean="0"/>
              <a:t>Importance du choix de la loi de comportement sur la prévision du gonflement d’un ballon</a:t>
            </a:r>
            <a:endParaRPr lang="fr-FR" sz="2400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3782786"/>
            <a:ext cx="4040188" cy="2313214"/>
          </a:xfrm>
        </p:spPr>
        <p:txBody>
          <a:bodyPr>
            <a:normAutofit/>
          </a:bodyPr>
          <a:lstStyle/>
          <a:p>
            <a:pPr lvl="1"/>
            <a:r>
              <a:rPr lang="fr-FR" sz="2400" noProof="0">
                <a:solidFill>
                  <a:srgbClr val="F7DF56"/>
                </a:solidFill>
              </a:rPr>
              <a:t>Lois de </a:t>
            </a:r>
            <a:r>
              <a:rPr lang="fr-FR" sz="2400" noProof="0" smtClean="0">
                <a:solidFill>
                  <a:srgbClr val="F7DF56"/>
                </a:solidFill>
              </a:rPr>
              <a:t>Langevin :</a:t>
            </a:r>
            <a:endParaRPr lang="fr-FR" sz="2400" noProof="0">
              <a:solidFill>
                <a:srgbClr val="F7DF56"/>
              </a:solidFill>
            </a:endParaRPr>
          </a:p>
          <a:p>
            <a:r>
              <a:rPr lang="fr-FR" sz="2000" b="0" noProof="0">
                <a:solidFill>
                  <a:schemeClr val="tx1"/>
                </a:solidFill>
              </a:rPr>
              <a:t>Gonflage de plus en plus facile au début puis de plus en plus </a:t>
            </a:r>
            <a:r>
              <a:rPr lang="fr-FR" sz="2000" b="0" noProof="0" smtClean="0">
                <a:solidFill>
                  <a:schemeClr val="tx1"/>
                </a:solidFill>
              </a:rPr>
              <a:t>difficile</a:t>
            </a:r>
          </a:p>
          <a:p>
            <a:r>
              <a:rPr lang="fr-FR" sz="2000" b="0" noProof="0" smtClean="0">
                <a:solidFill>
                  <a:schemeClr val="tx1"/>
                </a:solidFill>
              </a:rPr>
              <a:t> </a:t>
            </a:r>
            <a:endParaRPr lang="fr-FR" sz="2000" b="0" noProof="0">
              <a:solidFill>
                <a:schemeClr val="tx1"/>
              </a:solidFill>
            </a:endParaRPr>
          </a:p>
          <a:p>
            <a:r>
              <a:rPr lang="fr-FR" sz="2000" b="0" noProof="0">
                <a:solidFill>
                  <a:schemeClr val="tx1"/>
                </a:solidFill>
              </a:rPr>
              <a:t>(</a:t>
            </a:r>
            <a:r>
              <a:rPr lang="fr-FR" sz="2000" b="0" noProof="0" smtClean="0">
                <a:solidFill>
                  <a:schemeClr val="tx1"/>
                </a:solidFill>
              </a:rPr>
              <a:t>ΔP </a:t>
            </a:r>
            <a:r>
              <a:rPr lang="fr-FR" sz="2000" b="0" noProof="0" smtClean="0">
                <a:solidFill>
                  <a:schemeClr val="tx1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fr-FR" sz="2000" b="0" noProof="0" smtClean="0">
                <a:solidFill>
                  <a:schemeClr val="tx1"/>
                </a:solidFill>
              </a:rPr>
              <a:t> </a:t>
            </a:r>
            <a:r>
              <a:rPr lang="fr-FR" sz="2000" b="0" noProof="0">
                <a:solidFill>
                  <a:schemeClr val="tx1"/>
                </a:solidFill>
              </a:rPr>
              <a:t>+∞ quand V/Vi </a:t>
            </a:r>
            <a:r>
              <a:rPr lang="fr-FR" sz="2000" b="0" noProof="0">
                <a:solidFill>
                  <a:schemeClr val="tx1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fr-FR" sz="2000" b="0" noProof="0">
                <a:solidFill>
                  <a:schemeClr val="tx1"/>
                </a:solidFill>
              </a:rPr>
              <a:t> +∞ )</a:t>
            </a:r>
          </a:p>
          <a:p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2"/>
          </p:nvPr>
        </p:nvSpPr>
        <p:spPr>
          <a:xfrm>
            <a:off x="457200" y="1625769"/>
            <a:ext cx="4040188" cy="1803231"/>
          </a:xfrm>
        </p:spPr>
        <p:txBody>
          <a:bodyPr>
            <a:normAutofit lnSpcReduction="10000"/>
          </a:bodyPr>
          <a:lstStyle/>
          <a:p>
            <a:pPr marL="448056" lvl="1" indent="0">
              <a:buNone/>
            </a:pPr>
            <a:r>
              <a:rPr lang="fr-FR" sz="2400" b="1" noProof="0" smtClean="0">
                <a:solidFill>
                  <a:srgbClr val="F7DF56"/>
                </a:solidFill>
              </a:rPr>
              <a:t>Loi </a:t>
            </a:r>
            <a:r>
              <a:rPr lang="fr-FR" sz="2400" b="1" noProof="0" smtClean="0">
                <a:solidFill>
                  <a:srgbClr val="F7DF56"/>
                </a:solidFill>
              </a:rPr>
              <a:t>NH : </a:t>
            </a:r>
            <a:endParaRPr lang="fr-FR" sz="2400" b="1" noProof="0" smtClean="0">
              <a:solidFill>
                <a:srgbClr val="F7DF56"/>
              </a:solidFill>
            </a:endParaRPr>
          </a:p>
          <a:p>
            <a:pPr marL="0" indent="0">
              <a:buNone/>
            </a:pPr>
            <a:r>
              <a:rPr lang="fr-FR" sz="2000" noProof="0" smtClean="0"/>
              <a:t>Gonflage de plus en plus facile lorsque V </a:t>
            </a:r>
            <a:r>
              <a:rPr lang="fr-FR" sz="2000" noProof="0" smtClean="0"/>
              <a:t>augmente</a:t>
            </a:r>
          </a:p>
          <a:p>
            <a:pPr marL="0" indent="0">
              <a:buNone/>
            </a:pPr>
            <a:endParaRPr lang="fr-FR" sz="2000" noProof="0" smtClean="0"/>
          </a:p>
          <a:p>
            <a:pPr marL="0" indent="0">
              <a:buNone/>
            </a:pPr>
            <a:r>
              <a:rPr lang="fr-FR" sz="2000" noProof="0" smtClean="0"/>
              <a:t>(ΔP décroit avec V/Vi)</a:t>
            </a:r>
          </a:p>
          <a:p>
            <a:pPr marL="0" indent="0">
              <a:buNone/>
            </a:pPr>
            <a:endParaRPr lang="fr-FR" sz="2000" noProof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b="1336"/>
          <a:stretch/>
        </p:blipFill>
        <p:spPr>
          <a:xfrm>
            <a:off x="5393545" y="1130817"/>
            <a:ext cx="3225219" cy="515568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075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6397"/>
            <a:ext cx="7470648" cy="623751"/>
          </a:xfrm>
        </p:spPr>
        <p:txBody>
          <a:bodyPr/>
          <a:lstStyle/>
          <a:p>
            <a:r>
              <a:rPr lang="fr-FR" sz="2400" noProof="0" smtClean="0"/>
              <a:t>Effet de Ta sur le gonflement d’un ballon</a:t>
            </a:r>
            <a:endParaRPr lang="fr-FR" sz="24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904" t="5264" r="804" b="5264"/>
          <a:stretch/>
        </p:blipFill>
        <p:spPr>
          <a:xfrm>
            <a:off x="127000" y="877800"/>
            <a:ext cx="8944430" cy="590938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61511" y="1547419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057762" y="2767004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3342" y="1178087"/>
            <a:ext cx="2013668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Sans chargement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3342" y="3233572"/>
            <a:ext cx="21443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D0D0D"/>
                </a:solidFill>
              </a:rPr>
              <a:t>Avec chargement</a:t>
            </a:r>
            <a:endParaRPr lang="fr-FR" dirty="0">
              <a:solidFill>
                <a:srgbClr val="0D0D0D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86754" y="2084006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53530" y="6160654"/>
            <a:ext cx="741142" cy="26141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98283" y="6160655"/>
            <a:ext cx="674126" cy="261409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623425" y="5966871"/>
            <a:ext cx="712103" cy="350866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398774" y="1312638"/>
            <a:ext cx="522347" cy="57628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877570" y="5079802"/>
            <a:ext cx="91828" cy="78971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044160" y="3064627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98774" y="2543010"/>
            <a:ext cx="154756" cy="521617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37628" y="5079802"/>
            <a:ext cx="46114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1568" y="4727630"/>
            <a:ext cx="35518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82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2538"/>
            <a:ext cx="7467600" cy="917019"/>
          </a:xfrm>
        </p:spPr>
        <p:txBody>
          <a:bodyPr>
            <a:normAutofit fontScale="90000"/>
          </a:bodyPr>
          <a:lstStyle/>
          <a:p>
            <a:r>
              <a:rPr lang="fr-FR" sz="2800" noProof="0" smtClean="0"/>
              <a:t>Etude des lois de comportement dépendant que d’un invariant I1 pour chaque essai : </a:t>
            </a:r>
            <a:endParaRPr lang="fr-FR" sz="2800" noProof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202307" y="1039908"/>
            <a:ext cx="4864053" cy="574016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b="1" noProof="0"/>
              <a:t>Traction Simple (TS) et Traction Plane (TP</a:t>
            </a:r>
            <a:r>
              <a:rPr lang="fr-FR" sz="2000" b="1" noProof="0" smtClean="0"/>
              <a:t>) :</a:t>
            </a:r>
            <a:endParaRPr lang="fr-FR" sz="2000" b="1" noProof="0"/>
          </a:p>
          <a:p>
            <a:pPr marL="742950" lvl="1" indent="-285750">
              <a:buFont typeface="Arial"/>
              <a:buChar char="•"/>
            </a:pPr>
            <a:r>
              <a:rPr lang="fr-FR" sz="2000" noProof="0"/>
              <a:t>Pour grandes valeurs de I1, loi de Langevin adaptée</a:t>
            </a:r>
          </a:p>
          <a:p>
            <a:pPr marL="742950" lvl="1" indent="-285750">
              <a:buFont typeface="Arial"/>
              <a:buChar char="•"/>
            </a:pPr>
            <a:r>
              <a:rPr lang="fr-FR" sz="2000" noProof="0"/>
              <a:t>Pour petites valeurs de I1, loi néo-hookienne plus appropriée  </a:t>
            </a:r>
          </a:p>
          <a:p>
            <a:pPr marL="0" lvl="1" indent="0">
              <a:lnSpc>
                <a:spcPct val="200000"/>
              </a:lnSpc>
              <a:buNone/>
            </a:pPr>
            <a:r>
              <a:rPr lang="fr-FR" sz="2000" noProof="0" smtClean="0"/>
              <a:t>TS</a:t>
            </a:r>
            <a:r>
              <a:rPr lang="fr-FR" sz="2000" noProof="0"/>
              <a:t>: </a:t>
            </a:r>
          </a:p>
          <a:p>
            <a:pPr marL="36576" indent="0">
              <a:buNone/>
            </a:pPr>
            <a:endParaRPr lang="fr-FR" sz="2000" noProof="0" smtClean="0"/>
          </a:p>
          <a:p>
            <a:pPr marL="36576" indent="0">
              <a:lnSpc>
                <a:spcPct val="110000"/>
              </a:lnSpc>
              <a:buNone/>
            </a:pPr>
            <a:r>
              <a:rPr lang="fr-FR" sz="2000" noProof="0" smtClean="0"/>
              <a:t>TP</a:t>
            </a:r>
            <a:r>
              <a:rPr lang="fr-FR" sz="2000" noProof="0"/>
              <a:t>:</a:t>
            </a:r>
          </a:p>
          <a:p>
            <a:pPr marL="285750" indent="-285750">
              <a:buFont typeface="Arial"/>
              <a:buChar char="•"/>
            </a:pPr>
            <a:endParaRPr lang="fr-FR" sz="2000" noProof="0"/>
          </a:p>
          <a:p>
            <a:pPr marL="285750" indent="-285750">
              <a:buFont typeface="Arial"/>
              <a:buChar char="•"/>
            </a:pPr>
            <a:r>
              <a:rPr lang="fr-FR" sz="2000" b="1" noProof="0"/>
              <a:t>Traction Equibiaxiale (TEB</a:t>
            </a:r>
            <a:r>
              <a:rPr lang="fr-FR" sz="2000" b="1" noProof="0" smtClean="0"/>
              <a:t>) :</a:t>
            </a:r>
          </a:p>
          <a:p>
            <a:pPr marL="0" indent="0">
              <a:buNone/>
            </a:pPr>
            <a:r>
              <a:rPr lang="fr-FR" sz="2000" noProof="0" smtClean="0"/>
              <a:t>Écart </a:t>
            </a:r>
            <a:r>
              <a:rPr lang="fr-FR" sz="2000" noProof="0"/>
              <a:t>avec loi de Langevin </a:t>
            </a:r>
          </a:p>
          <a:p>
            <a:pPr marL="285750" indent="-285750">
              <a:buFont typeface="Arial"/>
              <a:buChar char="•"/>
            </a:pPr>
            <a:endParaRPr lang="fr-FR" sz="2000" noProof="0"/>
          </a:p>
          <a:p>
            <a:endParaRPr lang="fr-FR" noProof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73" y="3880268"/>
            <a:ext cx="3638864" cy="287199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0" y="1120966"/>
            <a:ext cx="2917835" cy="2718892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788" y="3214283"/>
            <a:ext cx="3497763" cy="599064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675" y="4047146"/>
            <a:ext cx="3332096" cy="614851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26" y="5854203"/>
            <a:ext cx="4193582" cy="643570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29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noProof="0" dirty="0" smtClean="0"/>
              <a:t>Choix de l’essai pour l’identification des paramètres</a:t>
            </a:r>
            <a:endParaRPr lang="fr-FR" sz="28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19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39060"/>
            <a:ext cx="7467600" cy="954884"/>
          </a:xfrm>
        </p:spPr>
        <p:txBody>
          <a:bodyPr>
            <a:noAutofit/>
          </a:bodyPr>
          <a:lstStyle/>
          <a:p>
            <a:r>
              <a:rPr lang="fr-FR" sz="2400" noProof="0"/>
              <a:t>Identification d’une loi décrivant au mieux les essais TS et TP à partir de la fonction de </a:t>
            </a:r>
            <a:r>
              <a:rPr lang="fr-FR" sz="2400" noProof="0" smtClean="0"/>
              <a:t>Langevin</a:t>
            </a:r>
            <a:endParaRPr lang="fr-FR" sz="2400" noProof="0"/>
          </a:p>
        </p:txBody>
      </p:sp>
      <p:grpSp>
        <p:nvGrpSpPr>
          <p:cNvPr id="36" name="Group 35"/>
          <p:cNvGrpSpPr/>
          <p:nvPr/>
        </p:nvGrpSpPr>
        <p:grpSpPr>
          <a:xfrm>
            <a:off x="5176475" y="1108561"/>
            <a:ext cx="3824992" cy="1351346"/>
            <a:chOff x="5033943" y="0"/>
            <a:chExt cx="3824992" cy="1351346"/>
          </a:xfrm>
        </p:grpSpPr>
        <p:sp>
          <p:nvSpPr>
            <p:cNvPr id="37" name="Rounded Rectangle 36"/>
            <p:cNvSpPr/>
            <p:nvPr/>
          </p:nvSpPr>
          <p:spPr>
            <a:xfrm>
              <a:off x="5033943" y="0"/>
              <a:ext cx="3824992" cy="135134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38" name="Rounded Rectangle 6"/>
            <p:cNvSpPr/>
            <p:nvPr/>
          </p:nvSpPr>
          <p:spPr>
            <a:xfrm>
              <a:off x="5073523" y="39580"/>
              <a:ext cx="3745832" cy="1272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Loi dépendant de I1 et de I2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600" kern="1200" dirty="0" smtClean="0">
                <a:solidFill>
                  <a:schemeClr val="tx1"/>
                </a:solidFill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même dépendance en I1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Et :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2532" y="1228902"/>
            <a:ext cx="3632644" cy="1111383"/>
            <a:chOff x="0" y="120341"/>
            <a:chExt cx="3632644" cy="1111383"/>
          </a:xfrm>
        </p:grpSpPr>
        <p:sp>
          <p:nvSpPr>
            <p:cNvPr id="39" name="Rounded Rectangle 38"/>
            <p:cNvSpPr/>
            <p:nvPr/>
          </p:nvSpPr>
          <p:spPr>
            <a:xfrm>
              <a:off x="0" y="120341"/>
              <a:ext cx="3632644" cy="111138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32551" y="152892"/>
              <a:ext cx="3567542" cy="104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Loi ne dépendant que de I1</a:t>
              </a:r>
              <a:endParaRPr lang="fr-FR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87410" y="1420555"/>
            <a:ext cx="2428188" cy="368409"/>
            <a:chOff x="7538813" y="4232312"/>
            <a:chExt cx="2428188" cy="378339"/>
          </a:xfrm>
        </p:grpSpPr>
        <p:pic>
          <p:nvPicPr>
            <p:cNvPr id="31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8813" y="4232312"/>
              <a:ext cx="1728864" cy="372034"/>
            </a:xfrm>
            <a:prstGeom prst="rect">
              <a:avLst/>
            </a:prstGeom>
          </p:spPr>
        </p:pic>
        <p:pic>
          <p:nvPicPr>
            <p:cNvPr id="32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6523" y="4242242"/>
              <a:ext cx="620478" cy="368409"/>
            </a:xfrm>
            <a:prstGeom prst="rect">
              <a:avLst/>
            </a:prstGeom>
          </p:spPr>
        </p:pic>
      </p:grpSp>
      <p:pic>
        <p:nvPicPr>
          <p:cNvPr id="2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86" y="1726897"/>
            <a:ext cx="2358406" cy="439311"/>
          </a:xfrm>
          <a:prstGeom prst="rect">
            <a:avLst/>
          </a:prstGeom>
        </p:spPr>
      </p:pic>
      <p:pic>
        <p:nvPicPr>
          <p:cNvPr id="30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131" y="2044700"/>
            <a:ext cx="1481143" cy="33572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792637" y="2570123"/>
            <a:ext cx="2180467" cy="1907625"/>
          </a:xfrm>
          <a:prstGeom prst="roundRect">
            <a:avLst>
              <a:gd name="adj" fmla="val 10000"/>
            </a:avLst>
          </a:prstGeom>
          <a:blipFill rotWithShape="1">
            <a:blip r:embed="rId7"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Rectangle à coins arrondis 10"/>
          <p:cNvSpPr/>
          <p:nvPr/>
        </p:nvSpPr>
        <p:spPr>
          <a:xfrm>
            <a:off x="5887410" y="4707018"/>
            <a:ext cx="2132163" cy="1649434"/>
          </a:xfrm>
          <a:prstGeom prst="roundRect">
            <a:avLst>
              <a:gd name="adj" fmla="val 10000"/>
            </a:avLst>
          </a:prstGeom>
          <a:blipFill rotWithShape="1">
            <a:blip r:embed="rId8"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ounded Rectangle 33"/>
          <p:cNvSpPr/>
          <p:nvPr/>
        </p:nvSpPr>
        <p:spPr>
          <a:xfrm>
            <a:off x="332679" y="3025106"/>
            <a:ext cx="3319823" cy="2659320"/>
          </a:xfrm>
          <a:prstGeom prst="roundRect">
            <a:avLst>
              <a:gd name="adj" fmla="val 10000"/>
            </a:avLst>
          </a:prstGeom>
          <a:blipFill rotWithShape="1">
            <a:blip r:embed="rId9"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ZoneTexte 9"/>
          <p:cNvSpPr txBox="1"/>
          <p:nvPr/>
        </p:nvSpPr>
        <p:spPr>
          <a:xfrm>
            <a:off x="1002558" y="6186783"/>
            <a:ext cx="4696725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Bon </a:t>
            </a:r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modèle pour les essais TS et TP</a:t>
            </a:r>
            <a:endParaRPr lang="fr-FR" sz="2400" dirty="0">
              <a:solidFill>
                <a:srgbClr val="F7DF56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75083" y="6246702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Striped Right Arrow 40"/>
          <p:cNvSpPr/>
          <p:nvPr/>
        </p:nvSpPr>
        <p:spPr>
          <a:xfrm rot="20582704">
            <a:off x="3986231" y="3374538"/>
            <a:ext cx="1399816" cy="546971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37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 animBg="1"/>
    </p:bld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468</TotalTime>
  <Words>836</Words>
  <Application>Microsoft Macintosh PowerPoint</Application>
  <PresentationFormat>On-screen Show (4:3)</PresentationFormat>
  <Paragraphs>154</Paragraphs>
  <Slides>15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Technic</vt:lpstr>
      <vt:lpstr>Microsoft Equation</vt:lpstr>
      <vt:lpstr>Identification expérimentale de la loi de comportement d’un élastomère</vt:lpstr>
      <vt:lpstr>Plan</vt:lpstr>
      <vt:lpstr>Calcul de structure</vt:lpstr>
      <vt:lpstr>Autres hypothèses</vt:lpstr>
      <vt:lpstr>Importance du choix de la loi de comportement sur la prévision du gonflement d’un ballon</vt:lpstr>
      <vt:lpstr>Effet de Ta sur le gonflement d’un ballon</vt:lpstr>
      <vt:lpstr>Etude des lois de comportement dépendant que d’un invariant I1 pour chaque essai : </vt:lpstr>
      <vt:lpstr>Choix de l’essai pour l’identification des paramètres</vt:lpstr>
      <vt:lpstr>Identification d’une loi décrivant au mieux les essais TS et TP à partir de la fonction de Langevin</vt:lpstr>
      <vt:lpstr>Identification d’une loi décrivant au mieux l’essai TP à partir de la fonction de Langevin</vt:lpstr>
      <vt:lpstr>Correspondance de la loi de Langevin enrichie avec l’essai TEB</vt:lpstr>
      <vt:lpstr>Dépendance par rapport aux invariants et comportement du ballon</vt:lpstr>
      <vt:lpstr>Effet de Ta sur le gonflement d’un ballon</vt:lpstr>
      <vt:lpstr>Essais additionnels</vt:lpstr>
      <vt:lpstr>Extension à un autre problème de gonflage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expérimentale de la loi de comportement d’un élastomère</dc:title>
  <dc:creator>France Rousselle</dc:creator>
  <cp:lastModifiedBy>François Espinet</cp:lastModifiedBy>
  <cp:revision>75</cp:revision>
  <dcterms:created xsi:type="dcterms:W3CDTF">2012-12-10T21:37:17Z</dcterms:created>
  <dcterms:modified xsi:type="dcterms:W3CDTF">2012-12-11T20:31:49Z</dcterms:modified>
</cp:coreProperties>
</file>